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24"/>
  </p:notesMasterIdLst>
  <p:handoutMasterIdLst>
    <p:handoutMasterId r:id="rId25"/>
  </p:handoutMasterIdLst>
  <p:sldIdLst>
    <p:sldId id="256" r:id="rId2"/>
    <p:sldId id="301" r:id="rId3"/>
    <p:sldId id="302" r:id="rId4"/>
    <p:sldId id="303" r:id="rId5"/>
    <p:sldId id="325" r:id="rId6"/>
    <p:sldId id="326" r:id="rId7"/>
    <p:sldId id="304" r:id="rId8"/>
    <p:sldId id="327" r:id="rId9"/>
    <p:sldId id="328" r:id="rId10"/>
    <p:sldId id="329" r:id="rId11"/>
    <p:sldId id="330" r:id="rId12"/>
    <p:sldId id="306" r:id="rId13"/>
    <p:sldId id="332" r:id="rId14"/>
    <p:sldId id="333" r:id="rId15"/>
    <p:sldId id="334" r:id="rId16"/>
    <p:sldId id="335" r:id="rId17"/>
    <p:sldId id="336" r:id="rId18"/>
    <p:sldId id="337" r:id="rId19"/>
    <p:sldId id="309" r:id="rId20"/>
    <p:sldId id="338" r:id="rId21"/>
    <p:sldId id="310" r:id="rId22"/>
    <p:sldId id="331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583">
          <p15:clr>
            <a:srgbClr val="A4A3A4"/>
          </p15:clr>
        </p15:guide>
        <p15:guide id="4" orient="horz" pos="843">
          <p15:clr>
            <a:srgbClr val="A4A3A4"/>
          </p15:clr>
        </p15:guide>
        <p15:guide id="5" orient="horz" pos="1151">
          <p15:clr>
            <a:srgbClr val="A4A3A4"/>
          </p15:clr>
        </p15:guide>
        <p15:guide id="6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05" autoAdjust="0"/>
    <p:restoredTop sz="94981" autoAdjust="0"/>
  </p:normalViewPr>
  <p:slideViewPr>
    <p:cSldViewPr>
      <p:cViewPr varScale="1">
        <p:scale>
          <a:sx n="68" d="100"/>
          <a:sy n="68" d="100"/>
        </p:scale>
        <p:origin x="1566" y="48"/>
      </p:cViewPr>
      <p:guideLst>
        <p:guide orient="horz" pos="2160"/>
        <p:guide pos="2880"/>
        <p:guide orient="horz" pos="1583"/>
        <p:guide orient="horz" pos="843"/>
        <p:guide orient="horz" pos="1151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209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fld id="{24855C08-1B7E-44DE-8F56-1647A5C3061C}" type="datetime1">
              <a:rPr lang="en-US"/>
              <a:pPr>
                <a:defRPr/>
              </a:pPr>
              <a:t>1/21/2017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fld id="{619980FC-1EB8-4D4F-8ABE-A3761AD5E4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39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fld id="{528A4D64-AAF7-476B-AAA8-5D94452920F8}" type="datetime1">
              <a:rPr lang="en-US"/>
              <a:pPr>
                <a:defRPr/>
              </a:pPr>
              <a:t>1/21/2017</a:t>
            </a:fld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110" charset="-128"/>
              </a:defRPr>
            </a:lvl1pPr>
          </a:lstStyle>
          <a:p>
            <a:pPr>
              <a:defRPr/>
            </a:pPr>
            <a:fld id="{6BA1FAF0-3FEC-44D2-B3E7-BEB43C277F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00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10" charset="-128"/>
        <a:cs typeface="ＭＳ Ｐゴシック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9062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43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988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226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299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76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85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51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85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63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87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54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01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550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504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46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231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05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14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007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A1FAF0-3FEC-44D2-B3E7-BEB43C277F6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776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 txBox="1">
            <a:spLocks noChangeArrowheads="1"/>
          </p:cNvSpPr>
          <p:nvPr userDrawn="1"/>
        </p:nvSpPr>
        <p:spPr bwMode="auto">
          <a:xfrm>
            <a:off x="2099040" y="6502920"/>
            <a:ext cx="495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Copyright © 2015 </a:t>
            </a:r>
            <a:r>
              <a:rPr lang="en-US" sz="1000" b="0" i="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Cengage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 Learning®</a:t>
            </a:r>
            <a:endParaRPr lang="en-US" sz="1000" dirty="0"/>
          </a:p>
        </p:txBody>
      </p:sp>
      <p:pic>
        <p:nvPicPr>
          <p:cNvPr id="8" name="Picture 29" descr="CL_Logo_RGB_PNG"/>
          <p:cNvPicPr preferRelativeResize="0"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0" y="6367125"/>
            <a:ext cx="1371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30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988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9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4495800" y="1600200"/>
            <a:ext cx="3810000" cy="452596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8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3391" cy="6857543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5"/>
          <p:cNvSpPr txBox="1">
            <a:spLocks noChangeArrowheads="1"/>
          </p:cNvSpPr>
          <p:nvPr userDrawn="1"/>
        </p:nvSpPr>
        <p:spPr bwMode="auto">
          <a:xfrm>
            <a:off x="2099040" y="6502920"/>
            <a:ext cx="495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Copyright © 2015 </a:t>
            </a:r>
            <a:r>
              <a:rPr lang="en-US" sz="1000" b="0" i="0" kern="1200" dirty="0" err="1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Cengage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 Learning®</a:t>
            </a:r>
            <a:endParaRPr lang="en-US" sz="1000" dirty="0"/>
          </a:p>
        </p:txBody>
      </p:sp>
      <p:pic>
        <p:nvPicPr>
          <p:cNvPr id="11" name="Picture 29" descr="CL_Logo_RGB_PNG"/>
          <p:cNvPicPr preferRelativeResize="0"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0" y="6367125"/>
            <a:ext cx="1371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 txBox="1">
            <a:spLocks noChangeArrowheads="1"/>
          </p:cNvSpPr>
          <p:nvPr userDrawn="1"/>
        </p:nvSpPr>
        <p:spPr bwMode="auto">
          <a:xfrm>
            <a:off x="8534400" y="6508230"/>
            <a:ext cx="457200" cy="27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2D9C0A8C-293B-47C6-8C81-47EE3A7DCB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8" r:id="rId2"/>
    <p:sldLayoutId id="2147483666" r:id="rId3"/>
    <p:sldLayoutId id="2147483667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16175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Chapter 6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Safe Dosage Calculations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Calculation, preparation, and administration of safe dosages</a:t>
            </a:r>
          </a:p>
          <a:p>
            <a:pPr lvl="1"/>
            <a:r>
              <a:rPr lang="en-US" dirty="0"/>
              <a:t>Key principle: do no harm</a:t>
            </a:r>
          </a:p>
          <a:p>
            <a:pPr lvl="2"/>
            <a:r>
              <a:rPr lang="en-US" dirty="0"/>
              <a:t>Medication must be administered exactly as prescribed and in the appropriate dose</a:t>
            </a:r>
          </a:p>
          <a:p>
            <a:r>
              <a:rPr lang="en-US" dirty="0"/>
              <a:t>Unit-dose form</a:t>
            </a:r>
          </a:p>
          <a:p>
            <a:pPr lvl="1"/>
            <a:r>
              <a:rPr lang="en-US" dirty="0"/>
              <a:t>Each individual dose of medicine is prepackaged in a separate packet, vial, or prefilled syringe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579438"/>
            <a:ext cx="82296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67735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969"/>
            <a:ext cx="8229600" cy="1325562"/>
          </a:xfrm>
        </p:spPr>
        <p:txBody>
          <a:bodyPr/>
          <a:lstStyle/>
          <a:p>
            <a:r>
              <a:rPr lang="en-US" dirty="0"/>
              <a:t>Calculation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648200"/>
          </a:xfrm>
        </p:spPr>
        <p:txBody>
          <a:bodyPr/>
          <a:lstStyle/>
          <a:p>
            <a:r>
              <a:rPr lang="en-US" dirty="0"/>
              <a:t>Know basic arithmetic</a:t>
            </a:r>
          </a:p>
          <a:p>
            <a:r>
              <a:rPr lang="en-US" dirty="0"/>
              <a:t>Take meticulous care with all calculations</a:t>
            </a:r>
          </a:p>
          <a:p>
            <a:r>
              <a:rPr lang="en-US" dirty="0"/>
              <a:t>Calculate ordered dosage from what is on hand </a:t>
            </a:r>
          </a:p>
          <a:p>
            <a:pPr lvl="1"/>
            <a:r>
              <a:rPr lang="en-US" dirty="0"/>
              <a:t>Check whether measures are in the same system and convert if necessary </a:t>
            </a:r>
          </a:p>
          <a:p>
            <a:pPr lvl="1"/>
            <a:r>
              <a:rPr lang="en-US" dirty="0"/>
              <a:t>Write the problem in an equation and complete the necessary calculations</a:t>
            </a:r>
          </a:p>
          <a:p>
            <a:pPr lvl="1"/>
            <a:r>
              <a:rPr lang="en-US" dirty="0"/>
              <a:t>Check accuracy and have someone verify</a:t>
            </a:r>
          </a:p>
        </p:txBody>
      </p:sp>
    </p:spTree>
    <p:extLst>
      <p:ext uri="{BB962C8B-B14F-4D97-AF65-F5344CB8AC3E}">
        <p14:creationId xmlns:p14="http://schemas.microsoft.com/office/powerpoint/2010/main" val="196465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931"/>
            <a:ext cx="8229600" cy="1325562"/>
          </a:xfrm>
        </p:spPr>
        <p:txBody>
          <a:bodyPr/>
          <a:lstStyle/>
          <a:p>
            <a:r>
              <a:rPr lang="en-US" dirty="0"/>
              <a:t>Method 1: Basic Calculation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</p:spPr>
            <p:txBody>
              <a:bodyPr/>
              <a:lstStyle/>
              <a:p>
                <a:r>
                  <a:rPr lang="en-US" dirty="0"/>
                  <a:t>Formula: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𝑑𝑒𝑠𝑖𝑟𝑒𝑑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𝑑𝑜𝑠𝑒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𝑜𝑛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h𝑎𝑛𝑑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𝑑𝑜𝑠𝑒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𝑞𝑢𝑎𝑛𝑡𝑖𝑡𝑦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𝑜𝑓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𝑜𝑛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–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h𝑎𝑛𝑑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𝑑𝑜𝑠𝑒</m:t>
                    </m:r>
                  </m:oMath>
                </a14:m>
                <a:r>
                  <a:rPr lang="en-US" dirty="0"/>
                  <a:t> , i.e.,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𝑂𝐻</m:t>
                        </m:r>
                      </m:den>
                    </m:f>
                    <m:r>
                      <a:rPr lang="en-US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0" i="1" dirty="0" smtClean="0">
                        <a:latin typeface="Cambria Math"/>
                      </a:rPr>
                      <m:t>𝑄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Example: The physician orders 162mg of aspirin q4h PRN for fever over 101° </a:t>
                </a:r>
              </a:p>
              <a:p>
                <a:pPr lvl="2"/>
                <a:r>
                  <a:rPr lang="en-US" dirty="0"/>
                  <a:t>On hand are aspirin 81 mg aspirin tablets</a:t>
                </a: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162 </m:t>
                        </m:r>
                        <m:r>
                          <a:rPr lang="en-US" b="0" i="1" smtClean="0">
                            <a:latin typeface="Cambria Math"/>
                          </a:rPr>
                          <m:t>𝑔𝑟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81 </m:t>
                        </m:r>
                        <m:r>
                          <a:rPr lang="en-US" b="0" i="1" smtClean="0">
                            <a:latin typeface="Cambria Math"/>
                          </a:rPr>
                          <m:t>𝑔𝑟</m:t>
                        </m:r>
                      </m:den>
                    </m:f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=162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÷81=2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𝑡𝑎𝑏𝑠</m:t>
                    </m:r>
                  </m:oMath>
                </a14:m>
                <a:endParaRPr lang="en-US" dirty="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×1=2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𝑡𝑎𝑏𝑠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089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1769"/>
            <a:ext cx="8229600" cy="1325562"/>
          </a:xfrm>
        </p:spPr>
        <p:txBody>
          <a:bodyPr/>
          <a:lstStyle/>
          <a:p>
            <a:r>
              <a:rPr lang="en-US" dirty="0"/>
              <a:t>Method 1: Basic Calculation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648200"/>
          </a:xfrm>
        </p:spPr>
        <p:txBody>
          <a:bodyPr/>
          <a:lstStyle/>
          <a:p>
            <a:r>
              <a:rPr lang="en-US" dirty="0"/>
              <a:t>What are the cautions for this method?</a:t>
            </a:r>
          </a:p>
          <a:p>
            <a:pPr lvl="1"/>
            <a:r>
              <a:rPr lang="en-US" dirty="0"/>
              <a:t>Label all parts of the formula</a:t>
            </a:r>
          </a:p>
          <a:p>
            <a:pPr lvl="1"/>
            <a:r>
              <a:rPr lang="en-US" dirty="0"/>
              <a:t>Use the same label for desired and on-hand doses</a:t>
            </a:r>
          </a:p>
          <a:p>
            <a:pPr lvl="1"/>
            <a:r>
              <a:rPr lang="en-US" dirty="0"/>
              <a:t>Use the same label for the quantity and the answer (the amount to be given)</a:t>
            </a:r>
          </a:p>
          <a:p>
            <a:pPr lvl="1"/>
            <a:r>
              <a:rPr lang="en-US" dirty="0"/>
              <a:t>Reduce fractions to lowest terms before dividing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84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1769"/>
            <a:ext cx="8229600" cy="1325562"/>
          </a:xfrm>
        </p:spPr>
        <p:txBody>
          <a:bodyPr/>
          <a:lstStyle/>
          <a:p>
            <a:r>
              <a:rPr lang="en-US" dirty="0"/>
              <a:t>Method 1: Basic Calculation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4293"/>
            <a:ext cx="8229600" cy="4648200"/>
          </a:xfrm>
        </p:spPr>
        <p:txBody>
          <a:bodyPr/>
          <a:lstStyle/>
          <a:p>
            <a:pPr lvl="1"/>
            <a:r>
              <a:rPr lang="en-US" dirty="0"/>
              <a:t>Multiply by the quantity after dividing</a:t>
            </a:r>
          </a:p>
          <a:p>
            <a:pPr lvl="1"/>
            <a:r>
              <a:rPr lang="en-US" dirty="0"/>
              <a:t>Take extra care with decimals</a:t>
            </a:r>
          </a:p>
          <a:p>
            <a:pPr lvl="1"/>
            <a:r>
              <a:rPr lang="en-US" dirty="0"/>
              <a:t>Convert fractions to decimals</a:t>
            </a:r>
          </a:p>
          <a:p>
            <a:pPr lvl="1"/>
            <a:r>
              <a:rPr lang="en-US" dirty="0"/>
              <a:t>Round off decimals to one decimal place after computation is complete</a:t>
            </a:r>
          </a:p>
          <a:p>
            <a:pPr lvl="1"/>
            <a:r>
              <a:rPr lang="en-US" dirty="0"/>
              <a:t>Verify the accuracy of calculations with an instructor</a:t>
            </a:r>
          </a:p>
          <a:p>
            <a:pPr lvl="1"/>
            <a:r>
              <a:rPr lang="en-US" dirty="0"/>
              <a:t>Question the answer if not within normal limits </a:t>
            </a:r>
          </a:p>
        </p:txBody>
      </p:sp>
    </p:spTree>
    <p:extLst>
      <p:ext uri="{BB962C8B-B14F-4D97-AF65-F5344CB8AC3E}">
        <p14:creationId xmlns:p14="http://schemas.microsoft.com/office/powerpoint/2010/main" val="237032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969"/>
            <a:ext cx="8229600" cy="1325562"/>
          </a:xfrm>
        </p:spPr>
        <p:txBody>
          <a:bodyPr/>
          <a:lstStyle/>
          <a:p>
            <a:r>
              <a:rPr lang="en-US" dirty="0"/>
              <a:t>Method 2: Ratio and Proportion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A ratio describes a relationship between two numbers</a:t>
            </a:r>
          </a:p>
          <a:p>
            <a:pPr lvl="1"/>
            <a:r>
              <a:rPr lang="en-US" dirty="0"/>
              <a:t>Example: 1 g : 15 gr</a:t>
            </a:r>
          </a:p>
          <a:p>
            <a:r>
              <a:rPr lang="en-US" dirty="0"/>
              <a:t>A proportion consists of two ratios that are equal</a:t>
            </a:r>
          </a:p>
          <a:p>
            <a:pPr lvl="1"/>
            <a:r>
              <a:rPr lang="en-US" dirty="0"/>
              <a:t>Example: 1 g : 15 gr = 2 g : 30 gr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76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8962"/>
            <a:ext cx="8229600" cy="1325562"/>
          </a:xfrm>
        </p:spPr>
        <p:txBody>
          <a:bodyPr/>
          <a:lstStyle/>
          <a:p>
            <a:r>
              <a:rPr lang="en-US" dirty="0"/>
              <a:t>Method 2: Ratio and Proportion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72000"/>
          </a:xfrm>
        </p:spPr>
        <p:txBody>
          <a:bodyPr/>
          <a:lstStyle/>
          <a:p>
            <a:r>
              <a:rPr lang="en-US" dirty="0"/>
              <a:t>Procedure</a:t>
            </a:r>
          </a:p>
          <a:p>
            <a:pPr lvl="1"/>
            <a:r>
              <a:rPr lang="en-US" dirty="0"/>
              <a:t>Always label each term in the equation</a:t>
            </a:r>
          </a:p>
          <a:p>
            <a:pPr lvl="1"/>
            <a:r>
              <a:rPr lang="en-US" dirty="0"/>
              <a:t>Terms of each ratio must be in the same sequence</a:t>
            </a:r>
          </a:p>
          <a:p>
            <a:pPr lvl="1"/>
            <a:r>
              <a:rPr lang="en-US" dirty="0"/>
              <a:t>Set up the formula with known terms on the left and desired and unknown terms on the right</a:t>
            </a:r>
          </a:p>
          <a:p>
            <a:pPr lv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089842"/>
              </p:ext>
            </p:extLst>
          </p:nvPr>
        </p:nvGraphicFramePr>
        <p:xfrm>
          <a:off x="1295400" y="5455920"/>
          <a:ext cx="6817360" cy="79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85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sz="2000" i="1" dirty="0">
                          <a:latin typeface="Cambria Math" pitchFamily="18" charset="0"/>
                          <a:ea typeface="Cambria Math" pitchFamily="18" charset="0"/>
                        </a:rPr>
                        <a:t>known</a:t>
                      </a:r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  unit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latin typeface="Cambria Math" pitchFamily="18" charset="0"/>
                          <a:ea typeface="Cambria Math" pitchFamily="18" charset="0"/>
                        </a:rPr>
                        <a:t>known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latin typeface="Cambria Math" pitchFamily="18" charset="0"/>
                          <a:ea typeface="Cambria Math" pitchFamily="18" charset="0"/>
                        </a:rPr>
                        <a:t>desired</a:t>
                      </a:r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 unit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latin typeface="Cambria Math" pitchFamily="18" charset="0"/>
                          <a:ea typeface="Cambria Math" pitchFamily="18" charset="0"/>
                        </a:rPr>
                        <a:t>unknown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of measure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equivalent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of measure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mbria Math" pitchFamily="18" charset="0"/>
                          <a:ea typeface="Cambria Math" pitchFamily="18" charset="0"/>
                        </a:rPr>
                        <a:t>equivalent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387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8962"/>
            <a:ext cx="7924800" cy="13255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Method 2: Ratio and Proportion (cont’d.)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5029200"/>
              </a:xfrm>
            </p:spPr>
            <p:txBody>
              <a:bodyPr/>
              <a:lstStyle/>
              <a:p>
                <a:r>
                  <a:rPr lang="en-US" dirty="0"/>
                  <a:t>Formula:</a:t>
                </a:r>
              </a:p>
              <a:p>
                <a:endParaRPr lang="en-US" dirty="0"/>
              </a:p>
              <a:p>
                <a:r>
                  <a:rPr lang="en-US" dirty="0"/>
                  <a:t>Example:</a:t>
                </a:r>
              </a:p>
              <a:p>
                <a:pPr lvl="1"/>
                <a:r>
                  <a:rPr lang="en-US" dirty="0"/>
                  <a:t>Preoperative order reads Demerol 60 mg IM on call</a:t>
                </a:r>
              </a:p>
              <a:p>
                <a:pPr lvl="2" algn="just"/>
                <a:r>
                  <a:rPr lang="en-US" dirty="0"/>
                  <a:t>Narcotics drawer contains vials labeled meperidine (Demerol) 100 mg/2 mL</a:t>
                </a:r>
              </a:p>
              <a:p>
                <a:pPr marL="1371600" lvl="3" indent="0">
                  <a:buNone/>
                </a:pPr>
                <a:endParaRPr lang="en-US" sz="2400" b="0" i="1" dirty="0">
                  <a:latin typeface="Cambria Math"/>
                </a:endParaRPr>
              </a:p>
              <a:p>
                <a:pPr marL="1371600" lvl="3" indent="0">
                  <a:buNone/>
                </a:pPr>
                <a:r>
                  <a:rPr lang="en-US" sz="2400" dirty="0"/>
                  <a:t> </a:t>
                </a:r>
              </a:p>
              <a:p>
                <a:pPr marL="1371600" lvl="3" indent="0">
                  <a:buNone/>
                </a:pPr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50292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146339"/>
              </p:ext>
            </p:extLst>
          </p:nvPr>
        </p:nvGraphicFramePr>
        <p:xfrm>
          <a:off x="1447801" y="2209800"/>
          <a:ext cx="5943599" cy="79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dose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known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dose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unknown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on hand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quantity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desired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368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8962"/>
            <a:ext cx="8229600" cy="1325562"/>
          </a:xfrm>
        </p:spPr>
        <p:txBody>
          <a:bodyPr/>
          <a:lstStyle/>
          <a:p>
            <a:r>
              <a:rPr lang="en-US" dirty="0"/>
              <a:t>Method 2: Ratio and Proportion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648200"/>
          </a:xfrm>
        </p:spPr>
        <p:txBody>
          <a:bodyPr/>
          <a:lstStyle/>
          <a:p>
            <a:r>
              <a:rPr lang="en-US" dirty="0"/>
              <a:t>What are the cautions for this method?</a:t>
            </a:r>
          </a:p>
          <a:p>
            <a:pPr lvl="1"/>
            <a:r>
              <a:rPr lang="en-US" sz="2700" dirty="0"/>
              <a:t>Label all parts of the equation</a:t>
            </a:r>
          </a:p>
          <a:p>
            <a:pPr lvl="1"/>
            <a:r>
              <a:rPr lang="en-US" sz="2700" dirty="0"/>
              <a:t>Ratio on the left contains the known quantity, and ratio on the right contains desired and unknown quantities</a:t>
            </a:r>
          </a:p>
          <a:p>
            <a:pPr lvl="1"/>
            <a:r>
              <a:rPr lang="en-US" sz="2700" dirty="0"/>
              <a:t>Terms of second ratio must be in the same sequence as those in first ratio</a:t>
            </a:r>
          </a:p>
          <a:p>
            <a:pPr lvl="1"/>
            <a:r>
              <a:rPr lang="en-US" sz="2700" dirty="0"/>
              <a:t>Multiply extremes first and then the means</a:t>
            </a:r>
          </a:p>
          <a:p>
            <a:pPr lvl="1"/>
            <a:r>
              <a:rPr lang="en-US" sz="2700" dirty="0"/>
              <a:t>Take extra care with decimals</a:t>
            </a:r>
          </a:p>
        </p:txBody>
      </p:sp>
    </p:spTree>
    <p:extLst>
      <p:ext uri="{BB962C8B-B14F-4D97-AF65-F5344CB8AC3E}">
        <p14:creationId xmlns:p14="http://schemas.microsoft.com/office/powerpoint/2010/main" val="752351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1769"/>
            <a:ext cx="8229600" cy="1325562"/>
          </a:xfrm>
        </p:spPr>
        <p:txBody>
          <a:bodyPr/>
          <a:lstStyle/>
          <a:p>
            <a:r>
              <a:rPr lang="en-US" dirty="0"/>
              <a:t>Method 2: Ratio and Proportion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4293"/>
            <a:ext cx="8229600" cy="4648200"/>
          </a:xfrm>
        </p:spPr>
        <p:txBody>
          <a:bodyPr/>
          <a:lstStyle/>
          <a:p>
            <a:pPr lvl="1"/>
            <a:r>
              <a:rPr lang="en-US" dirty="0"/>
              <a:t>Convert fractions to decimals</a:t>
            </a:r>
          </a:p>
          <a:p>
            <a:pPr lvl="1"/>
            <a:r>
              <a:rPr lang="en-US" dirty="0"/>
              <a:t>Round off decimals to one decimal place</a:t>
            </a:r>
          </a:p>
          <a:p>
            <a:pPr lvl="1"/>
            <a:r>
              <a:rPr lang="en-US" dirty="0"/>
              <a:t>Label the answer</a:t>
            </a:r>
          </a:p>
          <a:p>
            <a:pPr lvl="1"/>
            <a:r>
              <a:rPr lang="en-US" dirty="0"/>
              <a:t>Verify the accuracy of calculations with an instructor</a:t>
            </a:r>
          </a:p>
          <a:p>
            <a:pPr lvl="1"/>
            <a:r>
              <a:rPr lang="en-US" dirty="0"/>
              <a:t>Question any unusual dosage not within normal limits </a:t>
            </a:r>
          </a:p>
        </p:txBody>
      </p:sp>
    </p:spTree>
    <p:extLst>
      <p:ext uri="{BB962C8B-B14F-4D97-AF65-F5344CB8AC3E}">
        <p14:creationId xmlns:p14="http://schemas.microsoft.com/office/powerpoint/2010/main" val="2421799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162"/>
            <a:ext cx="8229600" cy="1325562"/>
          </a:xfrm>
        </p:spPr>
        <p:txBody>
          <a:bodyPr/>
          <a:lstStyle/>
          <a:p>
            <a:r>
              <a:rPr lang="en-US" dirty="0"/>
              <a:t>Pediatric Dosage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Children are not miniature adults</a:t>
            </a:r>
          </a:p>
          <a:p>
            <a:pPr lvl="1"/>
            <a:r>
              <a:rPr lang="en-US" dirty="0"/>
              <a:t>Appropriate dosage must take into consideration age, weight, sex, and metabolic, pathological, or psychological conditions</a:t>
            </a:r>
          </a:p>
          <a:p>
            <a:pPr lvl="2"/>
            <a:r>
              <a:rPr lang="en-US" dirty="0"/>
              <a:t>Always refer to recommended dosages as listed in drug inserts, Physicians’ Desk Reference (PDR), or AHFS Drug Information (AHFS DI)</a:t>
            </a:r>
          </a:p>
        </p:txBody>
      </p:sp>
    </p:spTree>
    <p:extLst>
      <p:ext uri="{BB962C8B-B14F-4D97-AF65-F5344CB8AC3E}">
        <p14:creationId xmlns:p14="http://schemas.microsoft.com/office/powerpoint/2010/main" val="157509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969"/>
            <a:ext cx="8229600" cy="1325562"/>
          </a:xfrm>
        </p:spPr>
        <p:txBody>
          <a:bodyPr/>
          <a:lstStyle/>
          <a:p>
            <a:r>
              <a:rPr lang="en-US" dirty="0"/>
              <a:t>Pediatric Dosage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Recommended dose of meperidine (Demerol) is 6 mg/kg/24 h for pain, in divided doses every four to six hours, as necessary</a:t>
            </a:r>
          </a:p>
          <a:p>
            <a:pPr lvl="1"/>
            <a:r>
              <a:rPr lang="en-US" dirty="0"/>
              <a:t>Demerol is available in ampules or cartridges labeled 50 mg/mL</a:t>
            </a:r>
          </a:p>
          <a:p>
            <a:pPr lvl="1"/>
            <a:r>
              <a:rPr lang="en-US" dirty="0"/>
              <a:t>How much Demerol would be appropriate for a 33-pound child as a single dose every six hours?</a:t>
            </a:r>
          </a:p>
        </p:txBody>
      </p:sp>
    </p:spTree>
    <p:extLst>
      <p:ext uri="{BB962C8B-B14F-4D97-AF65-F5344CB8AC3E}">
        <p14:creationId xmlns:p14="http://schemas.microsoft.com/office/powerpoint/2010/main" val="3473603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114"/>
            <a:ext cx="8229600" cy="1325562"/>
          </a:xfrm>
        </p:spPr>
        <p:txBody>
          <a:bodyPr/>
          <a:lstStyle/>
          <a:p>
            <a:r>
              <a:rPr lang="en-US" dirty="0"/>
              <a:t>Pediatric Dosage (cont’d.)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</p:spPr>
            <p:txBody>
              <a:bodyPr/>
              <a:lstStyle/>
              <a:p>
                <a:r>
                  <a:rPr lang="en-US" dirty="0"/>
                  <a:t>Convert pounds to kilograms (divide number of pounds by 2.2):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33 </m:t>
                    </m:r>
                    <m:r>
                      <a:rPr lang="en-US" sz="2400" b="0" i="1" smtClean="0">
                        <a:latin typeface="Cambria Math"/>
                      </a:rPr>
                      <m:t>𝑝𝑜𝑢𝑛𝑑𝑠</m:t>
                    </m:r>
                    <m:r>
                      <a:rPr lang="en-US" sz="2400" b="0" i="1" smtClean="0">
                        <a:latin typeface="Cambria Math"/>
                      </a:rPr>
                      <m:t>=15 </m:t>
                    </m:r>
                    <m:r>
                      <a:rPr lang="en-US" sz="2400" b="0" i="1" smtClean="0">
                        <a:latin typeface="Cambria Math"/>
                      </a:rPr>
                      <m:t>𝑘𝑔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6 </m:t>
                    </m:r>
                    <m:r>
                      <a:rPr lang="en-US" sz="2400" b="0" i="1" smtClean="0">
                        <a:latin typeface="Cambria Math"/>
                      </a:rPr>
                      <m:t>𝑚𝑔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𝑝𝑒𝑟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𝑘𝑔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𝑖𝑛</m:t>
                    </m:r>
                    <m:r>
                      <a:rPr lang="en-US" sz="2400" b="0" i="1" smtClean="0">
                        <a:latin typeface="Cambria Math"/>
                      </a:rPr>
                      <m:t> 24 </m:t>
                    </m:r>
                    <m:r>
                      <a:rPr lang="en-US" sz="2400" b="0" i="1" smtClean="0">
                        <a:latin typeface="Cambria Math"/>
                      </a:rPr>
                      <m:t>h𝑟𝑠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𝑖𝑠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𝑟𝑒𝑐𝑜𝑚𝑚𝑒𝑛𝑑𝑒𝑑</m:t>
                    </m:r>
                  </m:oMath>
                </a14:m>
                <a:endParaRPr lang="en-US" sz="2400" b="0" dirty="0"/>
              </a:p>
              <a:p>
                <a:pPr marL="9144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6 </m:t>
                      </m:r>
                      <m:r>
                        <a:rPr lang="en-US" sz="2400" b="0" i="1" smtClean="0">
                          <a:latin typeface="Cambria Math"/>
                        </a:rPr>
                        <m:t>𝑚𝑔</m:t>
                      </m:r>
                      <m:r>
                        <a:rPr lang="en-US" sz="2400" b="0" i="1" smtClean="0">
                          <a:latin typeface="Cambria Math"/>
                        </a:rPr>
                        <m:t> ×15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𝑘𝑔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=90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𝑚𝑔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𝑖𝑛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24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h𝑟𝑠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  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2583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162"/>
            <a:ext cx="8229600" cy="1325562"/>
          </a:xfrm>
        </p:spPr>
        <p:txBody>
          <a:bodyPr/>
          <a:lstStyle/>
          <a:p>
            <a:r>
              <a:rPr lang="en-US" dirty="0"/>
              <a:t>Pediatric Dosage (cont’d.)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</p:spPr>
            <p:txBody>
              <a:bodyPr/>
              <a:lstStyle/>
              <a:p>
                <a:r>
                  <a:rPr lang="en-US" dirty="0"/>
                  <a:t>Calculate the number of milliliters needed in 24 hours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1309688" lvl="3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itchFamily="18" charset="0"/>
                          <a:ea typeface="Cambria Math" pitchFamily="18" charset="0"/>
                        </a:rPr>
                        <m:t>50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𝑚𝑔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 :1 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𝑚𝐿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=90 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𝑚𝑔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 :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itchFamily="18" charset="0"/>
                          <a:ea typeface="Cambria Math" pitchFamily="18" charset="0"/>
                        </a:rPr>
                        <m:t>𝑚𝐿</m:t>
                      </m:r>
                    </m:oMath>
                  </m:oMathPara>
                </a14:m>
                <a:endParaRPr lang="en-US" sz="2400" i="1" dirty="0">
                  <a:latin typeface="Cambria Math" pitchFamily="18" charset="0"/>
                  <a:ea typeface="Cambria Math" pitchFamily="18" charset="0"/>
                </a:endParaRPr>
              </a:p>
              <a:p>
                <a:pPr marL="1255713" lvl="3" indent="53975" algn="just">
                  <a:buNone/>
                </a:pP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itchFamily="18" charset="0"/>
                        <a:ea typeface="Cambria Math" pitchFamily="18" charset="0"/>
                      </a:rPr>
                      <m:t>5</m:t>
                    </m:r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0</m:t>
                    </m:r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𝑋</m:t>
                    </m:r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=90=50√90.0</m:t>
                    </m:r>
                  </m:oMath>
                </a14:m>
                <a:r>
                  <a:rPr lang="en-US" sz="2400" dirty="0">
                    <a:latin typeface="Cambria Math" pitchFamily="18" charset="0"/>
                    <a:ea typeface="Cambria Math" pitchFamily="18" charset="0"/>
                  </a:rPr>
                  <a:t> </a:t>
                </a:r>
              </a:p>
              <a:p>
                <a:pPr marL="1371600" lvl="3" indent="-115888" algn="just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  </m:t>
                    </m:r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𝑋</m:t>
                    </m:r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=1.8 </m:t>
                    </m:r>
                    <m:r>
                      <a:rPr lang="en-US" sz="2400" i="1">
                        <a:latin typeface="Cambria Math" pitchFamily="18" charset="0"/>
                        <a:ea typeface="Cambria Math" pitchFamily="18" charset="0"/>
                      </a:rPr>
                      <m:t>𝑚𝐿</m:t>
                    </m:r>
                    <m:r>
                      <a:rPr lang="en-US" sz="2400" b="0" i="1" smtClean="0">
                        <a:latin typeface="Cambria Math" pitchFamily="18" charset="0"/>
                        <a:ea typeface="Cambria Math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itchFamily="18" charset="0"/>
                        <a:ea typeface="Cambria Math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itchFamily="18" charset="0"/>
                        <a:ea typeface="Cambria Math" pitchFamily="18" charset="0"/>
                      </a:rPr>
                      <m:t> 24 </m:t>
                    </m:r>
                    <m:r>
                      <a:rPr lang="en-US" sz="2400" b="0" i="1" smtClean="0">
                        <a:latin typeface="Cambria Math" pitchFamily="18" charset="0"/>
                        <a:ea typeface="Cambria Math" pitchFamily="18" charset="0"/>
                      </a:rPr>
                      <m:t>h𝑜𝑢𝑟𝑠</m:t>
                    </m:r>
                    <m:r>
                      <a:rPr lang="en-US" sz="2400" b="0" i="1" smtClean="0">
                        <a:latin typeface="Cambria Math" pitchFamily="18" charset="0"/>
                        <a:ea typeface="Cambria Math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mbria Math" pitchFamily="18" charset="0"/>
                    <a:ea typeface="Cambria Math" pitchFamily="18" charset="0"/>
                  </a:rPr>
                  <a:t>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997966"/>
              </p:ext>
            </p:extLst>
          </p:nvPr>
        </p:nvGraphicFramePr>
        <p:xfrm>
          <a:off x="1447800" y="2590800"/>
          <a:ext cx="5943599" cy="792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dose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known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dose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</a:pPr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unknown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on hand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quantity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desired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0" dirty="0">
                          <a:latin typeface="Cambria Math" pitchFamily="18" charset="0"/>
                          <a:ea typeface="Cambria Math" pitchFamily="18" charset="0"/>
                        </a:rPr>
                        <a:t>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73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114"/>
            <a:ext cx="8229600" cy="1325562"/>
          </a:xfrm>
        </p:spPr>
        <p:txBody>
          <a:bodyPr/>
          <a:lstStyle/>
          <a:p>
            <a:r>
              <a:rPr lang="en-US" dirty="0"/>
              <a:t>Pediatric Dosage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Calculate the number of milliliters needed in six hours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8600" y="2514600"/>
                <a:ext cx="6477000" cy="12278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309688" lvl="3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24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h</m:t>
                      </m:r>
                      <m:r>
                        <a:rPr lang="en-US" sz="2400" i="1">
                          <a:latin typeface="Cambria Math"/>
                        </a:rPr>
                        <m:t> :1</m:t>
                      </m:r>
                      <m:r>
                        <a:rPr lang="en-US" sz="2400" b="0" i="1" smtClean="0">
                          <a:latin typeface="Cambria Math"/>
                        </a:rPr>
                        <m:t>.8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𝑚𝐿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𝑠𝑖𝑥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h𝑜𝑢𝑟𝑠</m:t>
                      </m:r>
                      <m:r>
                        <a:rPr lang="en-US" sz="2400" b="0" i="1" smtClean="0">
                          <a:latin typeface="Cambria Math"/>
                        </a:rPr>
                        <m:t> :</m:t>
                      </m:r>
                      <m:r>
                        <a:rPr lang="en-US" sz="2400" b="0" i="1" smtClean="0">
                          <a:latin typeface="Cambria Math"/>
                        </a:rPr>
                        <m:t>𝑋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𝑚𝐿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i="1" dirty="0">
                  <a:latin typeface="Cambria Math"/>
                </a:endParaRPr>
              </a:p>
              <a:p>
                <a:pPr marL="1255713" lvl="3" indent="53975" algn="just">
                  <a:buNone/>
                </a:pP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24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=10.8=24√10.80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1201738" lvl="3" indent="53975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  </m:t>
                      </m:r>
                      <m:r>
                        <a:rPr lang="en-US" sz="2400" i="1">
                          <a:latin typeface="Cambria Math"/>
                        </a:rPr>
                        <m:t>𝑋</m:t>
                      </m:r>
                      <m:r>
                        <a:rPr lang="en-US" sz="2400" i="1">
                          <a:latin typeface="Cambria Math"/>
                        </a:rPr>
                        <m:t>=0.45 </m:t>
                      </m:r>
                      <m:r>
                        <a:rPr lang="en-US" sz="2400" b="0" i="1" smtClean="0">
                          <a:latin typeface="Cambria Math"/>
                        </a:rPr>
                        <m:t>𝑚𝐿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𝑑𝑜𝑠𝑒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𝑒𝑣𝑒𝑟𝑦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𝑠𝑖𝑥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h𝑜𝑢𝑟𝑠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514600"/>
                <a:ext cx="6477000" cy="122783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127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162"/>
            <a:ext cx="8229600" cy="1325562"/>
          </a:xfrm>
        </p:spPr>
        <p:txBody>
          <a:bodyPr/>
          <a:lstStyle/>
          <a:p>
            <a:r>
              <a:rPr lang="en-US" dirty="0"/>
              <a:t>Pediatric Dosage (cont’d.)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305800" cy="4648200"/>
              </a:xfrm>
            </p:spPr>
            <p:txBody>
              <a:bodyPr/>
              <a:lstStyle/>
              <a:p>
                <a:r>
                  <a:rPr lang="en-US" dirty="0"/>
                  <a:t>Appropriateness of this dose can be checked by applying Clark’s Rule</a:t>
                </a:r>
              </a:p>
              <a:p>
                <a:endParaRPr lang="en-US" dirty="0"/>
              </a:p>
              <a:p>
                <a:pPr marL="109538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𝑐h𝑖𝑙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𝑤𝑡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𝑖𝑛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𝑙𝑏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𝑎𝑣𝑒𝑟𝑎𝑔𝑒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𝑎𝑑𝑢𝑙𝑡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𝑤𝑡</m:t>
                          </m:r>
                        </m:den>
                      </m:f>
                      <m:r>
                        <a:rPr lang="en-US" sz="240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i="1" dirty="0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𝑎𝑑𝑢𝑙𝑡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𝑑𝑜𝑠𝑒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𝑐h𝑖𝑙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𝑎𝑝𝑝𝑟𝑜𝑥𝑖𝑚𝑎𝑡𝑒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𝑑𝑜𝑠𝑒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  <a:p>
                <a:pPr marL="46355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33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150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100 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𝑚𝑔</m:t>
                      </m:r>
                      <m:r>
                        <a:rPr lang="en-US" sz="2400" i="1" dirty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22 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𝑚𝑔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𝑎𝑝𝑝𝑟𝑜𝑥𝑖𝑚𝑎𝑡𝑒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/>
                          <a:ea typeface="Cambria Math"/>
                        </a:rPr>
                        <m:t>𝑐h𝑖𝑙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  <m:sup>
                          <m:r>
                            <a:rPr lang="en-US" sz="2400" i="1" dirty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 dirty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sz="2400" i="1" dirty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i="1" dirty="0">
                          <a:latin typeface="Cambria Math"/>
                          <a:ea typeface="Cambria Math"/>
                        </a:rPr>
                        <m:t>𝑑𝑜𝑠𝑒</m:t>
                      </m:r>
                    </m:oMath>
                  </m:oMathPara>
                </a14:m>
                <a:endParaRPr lang="en-US" sz="2400" dirty="0"/>
              </a:p>
              <a:p>
                <a:pPr marL="109538" lvl="1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305800" cy="46482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7177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162"/>
            <a:ext cx="8229600" cy="1325562"/>
          </a:xfrm>
        </p:spPr>
        <p:txBody>
          <a:bodyPr/>
          <a:lstStyle/>
          <a:p>
            <a:r>
              <a:rPr lang="en-US" dirty="0"/>
              <a:t>Pediatric Dosage (cont’d.)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</p:spPr>
            <p:txBody>
              <a:bodyPr/>
              <a:lstStyle/>
              <a:p>
                <a:r>
                  <a:rPr lang="en-US" dirty="0"/>
                  <a:t>Demerol is available in ampules labeled 100 mg/2 mL</a:t>
                </a:r>
              </a:p>
              <a:p>
                <a:pPr marL="1309688" lvl="3" indent="0" algn="just">
                  <a:buNone/>
                </a:pPr>
                <a:endParaRPr lang="en-US" sz="2400" i="1" dirty="0">
                  <a:latin typeface="Cambria Math"/>
                </a:endParaRPr>
              </a:p>
              <a:p>
                <a:pPr marL="1309688" lvl="3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10</m:t>
                      </m:r>
                      <m:r>
                        <a:rPr lang="en-US" sz="2400" i="1">
                          <a:latin typeface="Cambria Math"/>
                        </a:rPr>
                        <m:t>0 </m:t>
                      </m:r>
                      <m:r>
                        <a:rPr lang="en-US" sz="2400" i="1">
                          <a:latin typeface="Cambria Math"/>
                        </a:rPr>
                        <m:t>𝑚𝑔</m:t>
                      </m:r>
                      <m:r>
                        <a:rPr lang="en-US" sz="2400" i="1">
                          <a:latin typeface="Cambria Math"/>
                        </a:rPr>
                        <m:t> :2 </m:t>
                      </m:r>
                      <m:r>
                        <a:rPr lang="en-US" sz="2400" i="1">
                          <a:latin typeface="Cambria Math"/>
                        </a:rPr>
                        <m:t>𝑚𝐿</m:t>
                      </m:r>
                      <m:r>
                        <a:rPr lang="en-US" sz="2400" i="1">
                          <a:latin typeface="Cambria Math"/>
                        </a:rPr>
                        <m:t>=22 </m:t>
                      </m:r>
                      <m:r>
                        <a:rPr lang="en-US" sz="2400" i="1">
                          <a:latin typeface="Cambria Math"/>
                        </a:rPr>
                        <m:t>𝑚𝑔</m:t>
                      </m:r>
                      <m:r>
                        <a:rPr lang="en-US" sz="2400" i="1">
                          <a:latin typeface="Cambria Math"/>
                        </a:rPr>
                        <m:t> :</m:t>
                      </m:r>
                      <m:r>
                        <a:rPr lang="en-US" sz="2400" i="1">
                          <a:latin typeface="Cambria Math"/>
                        </a:rPr>
                        <m:t>𝑋</m:t>
                      </m:r>
                      <m:r>
                        <a:rPr lang="en-US" sz="2400" i="1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𝑚𝐿</m:t>
                      </m:r>
                    </m:oMath>
                  </m:oMathPara>
                </a14:m>
                <a:endParaRPr lang="en-US" sz="2400" i="1" dirty="0">
                  <a:latin typeface="Cambria Math"/>
                </a:endParaRPr>
              </a:p>
              <a:p>
                <a:pPr marL="1255713" lvl="3" indent="53975" algn="just">
                  <a:buNone/>
                </a:pP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10</m:t>
                    </m:r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=44=100√44.0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1371600" lvl="3" indent="-115888" algn="just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=0.44 </m:t>
                    </m:r>
                    <m:r>
                      <a:rPr lang="en-US" sz="2400" i="1">
                        <a:latin typeface="Cambria Math"/>
                      </a:rPr>
                      <m:t>𝑚𝐿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𝑑𝑜𝑠𝑒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𝑡𝑜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𝑏𝑒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𝑎𝑑𝑚𝑖𝑛𝑖𝑠𝑡𝑒𝑟𝑒𝑑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457200" lvl="1" indent="0">
                  <a:buNone/>
                </a:pPr>
                <a:r>
                  <a:rPr lang="en-US" i="1" dirty="0"/>
                  <a:t>	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648200"/>
              </a:xfrm>
              <a:blipFill rotWithShape="1">
                <a:blip r:embed="rId3"/>
                <a:stretch>
                  <a:fillRect b="-7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0754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162"/>
            <a:ext cx="8229600" cy="1325562"/>
          </a:xfrm>
        </p:spPr>
        <p:txBody>
          <a:bodyPr/>
          <a:lstStyle/>
          <a:p>
            <a:r>
              <a:rPr lang="en-US" dirty="0"/>
              <a:t>Geriatric Dosage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Give special consideration to preparation and administration of safe dosage to older adults</a:t>
            </a:r>
          </a:p>
          <a:p>
            <a:pPr lvl="1"/>
            <a:r>
              <a:rPr lang="en-US" dirty="0"/>
              <a:t>The dose frequently needs to be reduced</a:t>
            </a:r>
          </a:p>
          <a:p>
            <a:r>
              <a:rPr lang="en-US" dirty="0"/>
              <a:t>Several factors lead to possible dangerous cumulative effects </a:t>
            </a:r>
          </a:p>
          <a:p>
            <a:pPr lvl="1"/>
            <a:r>
              <a:rPr lang="en-US" dirty="0"/>
              <a:t>Slower metabolism, poor circulation, or impairment of liver, kidneys, lungs, or central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2786743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25562"/>
          </a:xfrm>
        </p:spPr>
        <p:txBody>
          <a:bodyPr/>
          <a:lstStyle/>
          <a:p>
            <a:r>
              <a:rPr lang="en-US" dirty="0"/>
              <a:t>Geriatric Dosage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No formula can guide you in safe geriatric dosage</a:t>
            </a:r>
          </a:p>
          <a:p>
            <a:pPr lvl="1"/>
            <a:r>
              <a:rPr lang="en-US" dirty="0"/>
              <a:t>Assess carefully on an </a:t>
            </a:r>
            <a:r>
              <a:rPr lang="en-US" i="1" dirty="0"/>
              <a:t>individual</a:t>
            </a:r>
            <a:r>
              <a:rPr lang="en-US" dirty="0"/>
              <a:t> basis, monitor constantly, and reduce dosage whenever possible</a:t>
            </a:r>
          </a:p>
        </p:txBody>
      </p:sp>
    </p:spTree>
    <p:extLst>
      <p:ext uri="{BB962C8B-B14F-4D97-AF65-F5344CB8AC3E}">
        <p14:creationId xmlns:p14="http://schemas.microsoft.com/office/powerpoint/2010/main" val="1820415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114"/>
            <a:ext cx="8229600" cy="1325562"/>
          </a:xfrm>
        </p:spPr>
        <p:txBody>
          <a:bodyPr/>
          <a:lstStyle/>
          <a:p>
            <a:r>
              <a:rPr lang="en-US" dirty="0"/>
              <a:t>Prevention of Medication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/>
              <a:t>Medication errors </a:t>
            </a:r>
          </a:p>
          <a:p>
            <a:pPr lvl="1"/>
            <a:r>
              <a:rPr lang="en-US" dirty="0"/>
              <a:t>Can occur for a number of reasons</a:t>
            </a:r>
          </a:p>
          <a:p>
            <a:r>
              <a:rPr lang="en-US" dirty="0"/>
              <a:t>How can these errors be prevented?</a:t>
            </a:r>
          </a:p>
          <a:p>
            <a:pPr lvl="1"/>
            <a:r>
              <a:rPr lang="en-US" dirty="0"/>
              <a:t>Never leave the decimal point naked</a:t>
            </a:r>
          </a:p>
          <a:p>
            <a:pPr lvl="1"/>
            <a:r>
              <a:rPr lang="en-US" dirty="0"/>
              <a:t>Never place a decimal point and zero after a whole number</a:t>
            </a:r>
          </a:p>
          <a:p>
            <a:pPr lvl="1"/>
            <a:r>
              <a:rPr lang="en-US" dirty="0"/>
              <a:t>Avoid using decimals whenever whole numbers can be used as alternative</a:t>
            </a:r>
          </a:p>
        </p:txBody>
      </p:sp>
    </p:spTree>
    <p:extLst>
      <p:ext uri="{BB962C8B-B14F-4D97-AF65-F5344CB8AC3E}">
        <p14:creationId xmlns:p14="http://schemas.microsoft.com/office/powerpoint/2010/main" val="355926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1769"/>
            <a:ext cx="8229600" cy="1325562"/>
          </a:xfrm>
        </p:spPr>
        <p:txBody>
          <a:bodyPr/>
          <a:lstStyle/>
          <a:p>
            <a:r>
              <a:rPr lang="en-US" dirty="0"/>
              <a:t>Prevention of Medication Errors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6014"/>
            <a:ext cx="8229600" cy="4648200"/>
          </a:xfrm>
        </p:spPr>
        <p:txBody>
          <a:bodyPr/>
          <a:lstStyle/>
          <a:p>
            <a:pPr lvl="1"/>
            <a:r>
              <a:rPr lang="en-US" dirty="0"/>
              <a:t>Have a second qualified person double-check any calculations for accuracy</a:t>
            </a:r>
          </a:p>
          <a:p>
            <a:pPr lvl="1"/>
            <a:r>
              <a:rPr lang="en-US" dirty="0"/>
              <a:t>If you have difficulty interpreting the spelling of a drug name or the number used for the dosage, or the dosage seems inappropriate, always question the order</a:t>
            </a:r>
          </a:p>
        </p:txBody>
      </p:sp>
    </p:spTree>
    <p:extLst>
      <p:ext uri="{BB962C8B-B14F-4D97-AF65-F5344CB8AC3E}">
        <p14:creationId xmlns:p14="http://schemas.microsoft.com/office/powerpoint/2010/main" val="1481620428"/>
      </p:ext>
    </p:extLst>
  </p:cSld>
  <p:clrMapOvr>
    <a:masterClrMapping/>
  </p:clrMapOvr>
</p:sld>
</file>

<file path=ppt/theme/theme1.xml><?xml version="1.0" encoding="utf-8"?>
<a:theme xmlns:a="http://schemas.openxmlformats.org/drawingml/2006/main" name="1_Hammaker HCM PPT Chapter 0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2091</TotalTime>
  <Words>1029</Words>
  <Application>Microsoft Office PowerPoint</Application>
  <PresentationFormat>On-screen Show (4:3)</PresentationFormat>
  <Paragraphs>182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ＭＳ Ｐゴシック</vt:lpstr>
      <vt:lpstr>Arial</vt:lpstr>
      <vt:lpstr>Cambria Math</vt:lpstr>
      <vt:lpstr>1_Hammaker HCM PPT Chapter 0Template</vt:lpstr>
      <vt:lpstr>Chapter 6</vt:lpstr>
      <vt:lpstr>PowerPoint Presentation</vt:lpstr>
      <vt:lpstr>Calculation Guidelines</vt:lpstr>
      <vt:lpstr>Method 1: Basic Calculation</vt:lpstr>
      <vt:lpstr>Method 1: Basic Calculation (cont’d.)</vt:lpstr>
      <vt:lpstr>Method 1: Basic Calculation (cont’d.)</vt:lpstr>
      <vt:lpstr>Method 2: Ratio and Proportion</vt:lpstr>
      <vt:lpstr>Method 2: Ratio and Proportion (cont’d.)</vt:lpstr>
      <vt:lpstr>Method 2: Ratio and Proportion (cont’d.)</vt:lpstr>
      <vt:lpstr>Method 2: Ratio and Proportion (cont’d.)</vt:lpstr>
      <vt:lpstr>Method 2: Ratio and Proportion (cont’d.)</vt:lpstr>
      <vt:lpstr>Pediatric Dosage</vt:lpstr>
      <vt:lpstr>Pediatric Dosage (cont’d.)</vt:lpstr>
      <vt:lpstr>Pediatric Dosage (cont’d.)</vt:lpstr>
      <vt:lpstr>Pediatric Dosage (cont’d.)</vt:lpstr>
      <vt:lpstr>Pediatric Dosage (cont’d.)</vt:lpstr>
      <vt:lpstr>Pediatric Dosage (cont’d.)</vt:lpstr>
      <vt:lpstr>Pediatric Dosage (cont’d.)</vt:lpstr>
      <vt:lpstr>Geriatric Dosage</vt:lpstr>
      <vt:lpstr>Geriatric Dosage (cont’d.)</vt:lpstr>
      <vt:lpstr>Prevention of Medication Errors</vt:lpstr>
      <vt:lpstr>Prevention of Medication Errors (cont’d.)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creator>Leslie Riddle</dc:creator>
  <cp:lastModifiedBy>Leslie Riddle</cp:lastModifiedBy>
  <cp:revision>172</cp:revision>
  <dcterms:created xsi:type="dcterms:W3CDTF">2009-10-11T23:05:44Z</dcterms:created>
  <dcterms:modified xsi:type="dcterms:W3CDTF">2017-01-21T15:34:53Z</dcterms:modified>
</cp:coreProperties>
</file>